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86" r:id="rId3"/>
    <p:sldId id="259" r:id="rId4"/>
    <p:sldId id="260" r:id="rId5"/>
    <p:sldId id="297" r:id="rId6"/>
    <p:sldId id="296" r:id="rId7"/>
    <p:sldId id="261" r:id="rId8"/>
    <p:sldId id="299" r:id="rId9"/>
    <p:sldId id="300" r:id="rId10"/>
    <p:sldId id="301" r:id="rId11"/>
    <p:sldId id="303" r:id="rId12"/>
    <p:sldId id="262" r:id="rId13"/>
    <p:sldId id="302" r:id="rId14"/>
    <p:sldId id="305" r:id="rId15"/>
    <p:sldId id="306" r:id="rId16"/>
    <p:sldId id="282" r:id="rId17"/>
    <p:sldId id="263" r:id="rId18"/>
    <p:sldId id="309" r:id="rId19"/>
    <p:sldId id="277" r:id="rId20"/>
    <p:sldId id="279" r:id="rId21"/>
    <p:sldId id="311" r:id="rId22"/>
    <p:sldId id="268" r:id="rId23"/>
    <p:sldId id="28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Slab" panose="020B0604020202020204" charset="0"/>
      <p:regular r:id="rId30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 snapToGrid="0">
      <p:cViewPr>
        <p:scale>
          <a:sx n="80" d="100"/>
          <a:sy n="80" d="100"/>
        </p:scale>
        <p:origin x="111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bf1dbd1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bf1dbd1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38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47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16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bf1dbd1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bf1dbd1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457200" y="1991850"/>
            <a:ext cx="826149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Deep Feature Rotation for Multimodal Image Style Transfer</a:t>
            </a:r>
            <a:endParaRPr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5C884-EB6F-4026-807B-85E691069D5D}"/>
              </a:ext>
            </a:extLst>
          </p:cNvPr>
          <p:cNvSpPr txBox="1"/>
          <p:nvPr/>
        </p:nvSpPr>
        <p:spPr>
          <a:xfrm>
            <a:off x="1435395" y="3241123"/>
            <a:ext cx="630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 Truong Nguyen, Nguyen Quang Tuyen, Nguyen Hong </a:t>
            </a:r>
            <a:r>
              <a:rPr lang="en-US" b="1" dirty="0" err="1"/>
              <a:t>Phuc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07F5A-26F7-4196-AA82-DBB9C1E3F67E}"/>
              </a:ext>
            </a:extLst>
          </p:cNvPr>
          <p:cNvSpPr txBox="1"/>
          <p:nvPr/>
        </p:nvSpPr>
        <p:spPr>
          <a:xfrm>
            <a:off x="1553409" y="367067"/>
            <a:ext cx="6813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2021 8th NAFOSTED Conference on Information and Computer Science (NICS)</a:t>
            </a:r>
            <a:r>
              <a:rPr lang="en-US" b="1" dirty="0">
                <a:latin typeface="+mn-lt"/>
              </a:rPr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149C3-0DD0-4929-9EA2-43153AD5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405"/>
            <a:ext cx="1589566" cy="7134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3E2188-A385-4540-BAF4-88B09633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330" y="33602"/>
            <a:ext cx="648736" cy="9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D1FC-E1EB-403B-A904-A59192C2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-43100"/>
            <a:ext cx="7571700" cy="702600"/>
          </a:xfrm>
        </p:spPr>
        <p:txBody>
          <a:bodyPr/>
          <a:lstStyle/>
          <a:p>
            <a:r>
              <a:rPr lang="en-US" dirty="0"/>
              <a:t>Previous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AC5B-A959-4B9B-85D5-8959B4363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D134D-98F9-45A6-BA31-D081EF2F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500"/>
            <a:ext cx="7093294" cy="3419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00957-ECEA-4795-B486-72E9A323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77" y="3287404"/>
            <a:ext cx="3737208" cy="15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D1FC-E1EB-403B-A904-A59192C2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-43100"/>
            <a:ext cx="7571700" cy="702600"/>
          </a:xfrm>
        </p:spPr>
        <p:txBody>
          <a:bodyPr/>
          <a:lstStyle/>
          <a:p>
            <a:r>
              <a:rPr lang="en-US" dirty="0"/>
              <a:t>Previous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AC5B-A959-4B9B-85D5-8959B4363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D134D-98F9-45A6-BA31-D081EF2F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500"/>
            <a:ext cx="7093294" cy="3419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00957-ECEA-4795-B486-72E9A323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77" y="3287404"/>
            <a:ext cx="3737208" cy="15834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7F0032-3E31-4999-8EDC-58D3066D819A}"/>
              </a:ext>
            </a:extLst>
          </p:cNvPr>
          <p:cNvSpPr/>
          <p:nvPr/>
        </p:nvSpPr>
        <p:spPr>
          <a:xfrm>
            <a:off x="148856" y="4295553"/>
            <a:ext cx="4191168" cy="680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9210F-0EB1-4BD1-9303-31EF45512AA5}"/>
              </a:ext>
            </a:extLst>
          </p:cNvPr>
          <p:cNvSpPr txBox="1"/>
          <p:nvPr/>
        </p:nvSpPr>
        <p:spPr>
          <a:xfrm>
            <a:off x="297711" y="4401879"/>
            <a:ext cx="3912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Slow down the back-propagation process, making it difficult to use in reality.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4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215509" y="1885065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4400" b="1" dirty="0">
                <a:solidFill>
                  <a:schemeClr val="accent4"/>
                </a:solidFill>
              </a:rPr>
              <a:t>3.</a:t>
            </a:r>
            <a:br>
              <a:rPr lang="en" sz="4400" dirty="0">
                <a:solidFill>
                  <a:schemeClr val="accent4"/>
                </a:solidFill>
              </a:rPr>
            </a:br>
            <a:r>
              <a:rPr lang="en-US" sz="4400" b="1" dirty="0"/>
              <a:t>Proposed Method</a:t>
            </a:r>
            <a:endParaRPr sz="44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F4F90-F685-41D9-A964-2B03E01C5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9C37D2-8CDD-4E0A-82F3-BB5B58EE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42913"/>
            <a:ext cx="7572375" cy="35734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2725F-BD0C-4BEC-B440-42D7BB6E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463"/>
            <a:ext cx="8800684" cy="458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816FC-9575-40E6-9CAD-8B0B4DAB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59" y="3839592"/>
            <a:ext cx="619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4A4-445E-4AF9-B163-0EF1532A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10587"/>
          </a:xfrm>
        </p:spPr>
        <p:txBody>
          <a:bodyPr/>
          <a:lstStyle/>
          <a:p>
            <a:r>
              <a:rPr lang="en-US" dirty="0"/>
              <a:t>Illustration of Rotation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B7ABB-2BF7-4518-AB90-82665485D6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DDA8D1-B0B1-4A3C-8F5F-A3921D03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001"/>
            <a:ext cx="9144000" cy="222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B1BA4-690B-4F05-B78A-24400870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" y="3075315"/>
            <a:ext cx="8389558" cy="18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7B50-DDF5-4CD0-B031-EBDAF742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style transfer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65B1-621A-4BB6-8E14-1196037F6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FCEFC4-6542-4278-803B-9F4D8C28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720"/>
            <a:ext cx="9144000" cy="3625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C7AE40-D7B5-4298-94BF-1CA06677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265"/>
            <a:ext cx="9144000" cy="3678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0C4787-27E3-47E5-A272-8A80FF9B9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217" y="3932844"/>
            <a:ext cx="2752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4.</a:t>
            </a:r>
            <a:br>
              <a:rPr lang="en" dirty="0"/>
            </a:br>
            <a:r>
              <a:rPr lang="en" dirty="0"/>
              <a:t>Experimental Results</a:t>
            </a:r>
            <a:endParaRPr dirty="0"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4" name="Google Shape;99;p15">
            <a:extLst>
              <a:ext uri="{FF2B5EF4-FFF2-40B4-BE49-F238E27FC236}">
                <a16:creationId xmlns:a16="http://schemas.microsoft.com/office/drawing/2014/main" id="{6F16033F-107E-49E7-9CFB-C584AED1F1D5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68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Qualitative Result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739616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4765-A78A-4761-BF4A-412496C27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8822D-854E-48E0-9F3B-F527ADDC01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ollage of a group of people&#10;&#10;Description automatically generated with low confidence">
            <a:extLst>
              <a:ext uri="{FF2B5EF4-FFF2-40B4-BE49-F238E27FC236}">
                <a16:creationId xmlns:a16="http://schemas.microsoft.com/office/drawing/2014/main" id="{82F578F6-92BA-41F8-863D-B007BC77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72" y="901295"/>
            <a:ext cx="8229930" cy="4024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83955-65E2-4796-9A5A-41C86828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2" y="846647"/>
            <a:ext cx="8486775" cy="413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E264-B8A2-4052-A19D-48C0C4D7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116958"/>
            <a:ext cx="7571700" cy="520995"/>
          </a:xfrm>
        </p:spPr>
        <p:txBody>
          <a:bodyPr/>
          <a:lstStyle/>
          <a:p>
            <a:r>
              <a:rPr lang="en-US" dirty="0"/>
              <a:t>Comparison with State-of-the-Art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5AC1D-3264-4B0E-86AB-0EA6C776EA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E6E8A-6C03-4304-9AE1-6A343E08A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510C83-FD9E-4FA8-8685-3ACB9EC8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574676"/>
            <a:ext cx="5673642" cy="4568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3A658-7D81-4D59-A5CC-380BD0E6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59" y="601736"/>
            <a:ext cx="5649557" cy="4568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565EDD-3422-4456-ACC8-BA7870C2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04" y="627965"/>
            <a:ext cx="5622012" cy="4542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F97CE-B336-4DAB-87A0-6F930B7A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5" y="600952"/>
            <a:ext cx="5649557" cy="45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0" name="Google Shape;140;p20">
            <a:extLst>
              <a:ext uri="{FF2B5EF4-FFF2-40B4-BE49-F238E27FC236}">
                <a16:creationId xmlns:a16="http://schemas.microsoft.com/office/drawing/2014/main" id="{C6269E8A-831B-4444-9D8E-4103A6FC0613}"/>
              </a:ext>
            </a:extLst>
          </p:cNvPr>
          <p:cNvSpPr txBox="1">
            <a:spLocks/>
          </p:cNvSpPr>
          <p:nvPr/>
        </p:nvSpPr>
        <p:spPr>
          <a:xfrm>
            <a:off x="492916" y="169896"/>
            <a:ext cx="7571700" cy="477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User Study</a:t>
            </a:r>
          </a:p>
        </p:txBody>
      </p:sp>
      <p:sp>
        <p:nvSpPr>
          <p:cNvPr id="11" name="Google Shape;144;p20">
            <a:extLst>
              <a:ext uri="{FF2B5EF4-FFF2-40B4-BE49-F238E27FC236}">
                <a16:creationId xmlns:a16="http://schemas.microsoft.com/office/drawing/2014/main" id="{84FD39AB-6DA9-46E7-B31E-B1ED05E25697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6BE4E9CE-6EBE-4E8F-918F-DBCD761C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03" y="965880"/>
            <a:ext cx="5503957" cy="3783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91F269-9BAB-46C5-A8E8-6394F4BAD0AE}"/>
              </a:ext>
            </a:extLst>
          </p:cNvPr>
          <p:cNvSpPr txBox="1"/>
          <p:nvPr/>
        </p:nvSpPr>
        <p:spPr>
          <a:xfrm>
            <a:off x="202019" y="1073888"/>
            <a:ext cx="23280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  <a:r>
              <a:rPr lang="en-US" dirty="0"/>
              <a:t> content images from MSCOCO dataset, and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  <a:r>
              <a:rPr lang="en-US" dirty="0"/>
              <a:t> style images from </a:t>
            </a:r>
            <a:r>
              <a:rPr lang="en-US" dirty="0" err="1"/>
              <a:t>WikiArt</a:t>
            </a:r>
            <a:r>
              <a:rPr lang="en-US" dirty="0"/>
              <a:t> dataset.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600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votes </a:t>
            </a:r>
            <a:r>
              <a:rPr lang="en-US" dirty="0"/>
              <a:t>from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people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248559" y="961530"/>
            <a:ext cx="3709200" cy="9772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248559" y="2810844"/>
            <a:ext cx="3709200" cy="9772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248559" y="1892194"/>
            <a:ext cx="3709200" cy="9772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Google Shape;75;p13">
            <a:extLst>
              <a:ext uri="{FF2B5EF4-FFF2-40B4-BE49-F238E27FC236}">
                <a16:creationId xmlns:a16="http://schemas.microsoft.com/office/drawing/2014/main" id="{0FEF279B-322E-4047-8640-FFA1CD29D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813" y="307976"/>
            <a:ext cx="7572375" cy="40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</a:t>
            </a:r>
            <a:endParaRPr b="1" dirty="0"/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6A5BD4C1-B7D2-4555-9FCA-33EDF3B8FA75}"/>
              </a:ext>
            </a:extLst>
          </p:cNvPr>
          <p:cNvSpPr txBox="1"/>
          <p:nvPr/>
        </p:nvSpPr>
        <p:spPr>
          <a:xfrm>
            <a:off x="778359" y="853296"/>
            <a:ext cx="3179400" cy="9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1.</a:t>
            </a: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  <a:sym typeface="Source Sans Pro"/>
              </a:rPr>
              <a:t> Introduction</a:t>
            </a:r>
            <a:endParaRPr lang="en-US" sz="2000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8" name="Google Shape;77;p13">
            <a:extLst>
              <a:ext uri="{FF2B5EF4-FFF2-40B4-BE49-F238E27FC236}">
                <a16:creationId xmlns:a16="http://schemas.microsoft.com/office/drawing/2014/main" id="{2899A65D-5BC3-478A-989B-7996F8B6DA50}"/>
              </a:ext>
            </a:extLst>
          </p:cNvPr>
          <p:cNvSpPr txBox="1"/>
          <p:nvPr/>
        </p:nvSpPr>
        <p:spPr>
          <a:xfrm>
            <a:off x="774592" y="1420850"/>
            <a:ext cx="3322909" cy="10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2. Motivation</a:t>
            </a:r>
            <a:r>
              <a:rPr lang="en-US" sz="20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511;p42">
            <a:extLst>
              <a:ext uri="{FF2B5EF4-FFF2-40B4-BE49-F238E27FC236}">
                <a16:creationId xmlns:a16="http://schemas.microsoft.com/office/drawing/2014/main" id="{D272A37E-E7CD-4142-941F-931563A44DAE}"/>
              </a:ext>
            </a:extLst>
          </p:cNvPr>
          <p:cNvSpPr/>
          <p:nvPr/>
        </p:nvSpPr>
        <p:spPr>
          <a:xfrm>
            <a:off x="241025" y="3355934"/>
            <a:ext cx="3709200" cy="9772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76;p13">
            <a:extLst>
              <a:ext uri="{FF2B5EF4-FFF2-40B4-BE49-F238E27FC236}">
                <a16:creationId xmlns:a16="http://schemas.microsoft.com/office/drawing/2014/main" id="{17ACC6C2-215D-4863-B237-B3FDB8BE3674}"/>
              </a:ext>
            </a:extLst>
          </p:cNvPr>
          <p:cNvSpPr txBox="1"/>
          <p:nvPr/>
        </p:nvSpPr>
        <p:spPr>
          <a:xfrm>
            <a:off x="774592" y="2070084"/>
            <a:ext cx="3179400" cy="9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3. Proposed Method</a:t>
            </a:r>
          </a:p>
        </p:txBody>
      </p:sp>
      <p:sp>
        <p:nvSpPr>
          <p:cNvPr id="21" name="Google Shape;76;p13">
            <a:extLst>
              <a:ext uri="{FF2B5EF4-FFF2-40B4-BE49-F238E27FC236}">
                <a16:creationId xmlns:a16="http://schemas.microsoft.com/office/drawing/2014/main" id="{4397AA53-0C44-489B-A9CF-AAAE9D6E6CD3}"/>
              </a:ext>
            </a:extLst>
          </p:cNvPr>
          <p:cNvSpPr txBox="1"/>
          <p:nvPr/>
        </p:nvSpPr>
        <p:spPr>
          <a:xfrm>
            <a:off x="770825" y="2678655"/>
            <a:ext cx="3179400" cy="9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4. Experimental results</a:t>
            </a:r>
          </a:p>
        </p:txBody>
      </p:sp>
      <p:sp>
        <p:nvSpPr>
          <p:cNvPr id="22" name="Google Shape;76;p13">
            <a:extLst>
              <a:ext uri="{FF2B5EF4-FFF2-40B4-BE49-F238E27FC236}">
                <a16:creationId xmlns:a16="http://schemas.microsoft.com/office/drawing/2014/main" id="{F81FA7B0-D1ED-452D-9F7A-98A2A580ECAE}"/>
              </a:ext>
            </a:extLst>
          </p:cNvPr>
          <p:cNvSpPr txBox="1"/>
          <p:nvPr/>
        </p:nvSpPr>
        <p:spPr>
          <a:xfrm>
            <a:off x="763291" y="3336893"/>
            <a:ext cx="3179400" cy="9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5. Future works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CB2B8B-57D9-46C2-9ACC-A6D998680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77" y="952091"/>
            <a:ext cx="1182659" cy="1216788"/>
          </a:xfrm>
          <a:prstGeom prst="rect">
            <a:avLst/>
          </a:prstGeom>
        </p:spPr>
      </p:pic>
      <p:pic>
        <p:nvPicPr>
          <p:cNvPr id="24" name="Content Placeholder 29">
            <a:extLst>
              <a:ext uri="{FF2B5EF4-FFF2-40B4-BE49-F238E27FC236}">
                <a16:creationId xmlns:a16="http://schemas.microsoft.com/office/drawing/2014/main" id="{FA4721B0-A438-44DB-A0CA-CFFA7BA74F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36" y="952090"/>
            <a:ext cx="1182659" cy="1216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6C0186-9976-4930-8710-CEE75A026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42" y="2477890"/>
            <a:ext cx="1182659" cy="1216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173ACE-4BC9-4530-8914-B27BBA67B4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17" y="2477890"/>
            <a:ext cx="1182659" cy="12167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3F90AF-F26B-44A9-9A82-ED22244557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77" y="3659464"/>
            <a:ext cx="1182659" cy="1216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018326-7101-4E23-BBBF-2FFD129DA3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36" y="3694679"/>
            <a:ext cx="1177340" cy="1181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EBD736-DABC-40E5-8505-7C25AC5B7AC7}"/>
              </a:ext>
            </a:extLst>
          </p:cNvPr>
          <p:cNvSpPr txBox="1"/>
          <p:nvPr/>
        </p:nvSpPr>
        <p:spPr>
          <a:xfrm>
            <a:off x="7700790" y="1420850"/>
            <a:ext cx="10356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Output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chemeClr val="lt2"/>
                </a:highlight>
              </a:rPr>
              <a:t>.</a:t>
            </a:r>
            <a:endParaRPr sz="1800" dirty="0">
              <a:highlight>
                <a:schemeClr val="lt2"/>
              </a:highlight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4E695-F3CB-4870-9E96-1006266B22E7}"/>
              </a:ext>
            </a:extLst>
          </p:cNvPr>
          <p:cNvSpPr txBox="1"/>
          <p:nvPr/>
        </p:nvSpPr>
        <p:spPr>
          <a:xfrm>
            <a:off x="1463033" y="3173644"/>
            <a:ext cx="61807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RUNNING TIME COMPARISON BETWEEN MULTIMODAL METHODS</a:t>
            </a:r>
            <a:r>
              <a:rPr lang="en-US" dirty="0"/>
              <a:t>.</a:t>
            </a:r>
          </a:p>
          <a:p>
            <a:endParaRPr lang="en-US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en-US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 DFR-X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equivalent to the number of outputs generated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B1E0A3-F507-436B-8815-A08BF04E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5" y="1852141"/>
            <a:ext cx="8810625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C0B03E-427D-44A1-AD68-4EFD26115E41}"/>
              </a:ext>
            </a:extLst>
          </p:cNvPr>
          <p:cNvSpPr txBox="1"/>
          <p:nvPr/>
        </p:nvSpPr>
        <p:spPr>
          <a:xfrm>
            <a:off x="568839" y="428855"/>
            <a:ext cx="8006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Efficiency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5.</a:t>
            </a:r>
            <a:br>
              <a:rPr lang="en" dirty="0"/>
            </a:br>
            <a:r>
              <a:rPr lang="en" dirty="0"/>
              <a:t>Future Work</a:t>
            </a:r>
            <a:endParaRPr dirty="0"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4" name="Google Shape;99;p15">
            <a:extLst>
              <a:ext uri="{FF2B5EF4-FFF2-40B4-BE49-F238E27FC236}">
                <a16:creationId xmlns:a16="http://schemas.microsoft.com/office/drawing/2014/main" id="{E3FD1738-1C79-4AE5-89D5-2A58CAEC6642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27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184703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2967244" y="329435"/>
            <a:ext cx="3018885" cy="1372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Generate more diverse images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6163" y="1928700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793796" y="2831303"/>
            <a:ext cx="3058035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Produces better quality images</a:t>
            </a:r>
            <a:endParaRPr sz="28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860506" y="2814011"/>
            <a:ext cx="2756176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Reduce inference time</a:t>
            </a:r>
            <a:endParaRPr sz="2800" b="1" dirty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" name="Google Shape;789;p48">
            <a:extLst>
              <a:ext uri="{FF2B5EF4-FFF2-40B4-BE49-F238E27FC236}">
                <a16:creationId xmlns:a16="http://schemas.microsoft.com/office/drawing/2014/main" id="{E99D995B-FCF0-4368-AB6C-9F876D09851D}"/>
              </a:ext>
            </a:extLst>
          </p:cNvPr>
          <p:cNvGrpSpPr/>
          <p:nvPr/>
        </p:nvGrpSpPr>
        <p:grpSpPr>
          <a:xfrm>
            <a:off x="2448341" y="999950"/>
            <a:ext cx="369505" cy="369505"/>
            <a:chOff x="2594050" y="1631825"/>
            <a:chExt cx="439625" cy="439625"/>
          </a:xfrm>
        </p:grpSpPr>
        <p:sp>
          <p:nvSpPr>
            <p:cNvPr id="37" name="Google Shape;790;p48">
              <a:extLst>
                <a:ext uri="{FF2B5EF4-FFF2-40B4-BE49-F238E27FC236}">
                  <a16:creationId xmlns:a16="http://schemas.microsoft.com/office/drawing/2014/main" id="{1DB4EE3E-1B7B-4D14-A8B1-C5210FA480B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791;p48">
              <a:extLst>
                <a:ext uri="{FF2B5EF4-FFF2-40B4-BE49-F238E27FC236}">
                  <a16:creationId xmlns:a16="http://schemas.microsoft.com/office/drawing/2014/main" id="{F5367F64-A1C8-4FC6-A709-F2147236B906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792;p48">
              <a:extLst>
                <a:ext uri="{FF2B5EF4-FFF2-40B4-BE49-F238E27FC236}">
                  <a16:creationId xmlns:a16="http://schemas.microsoft.com/office/drawing/2014/main" id="{373059EC-9683-4048-93F7-6374E79549E9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" name="Google Shape;793;p48">
              <a:extLst>
                <a:ext uri="{FF2B5EF4-FFF2-40B4-BE49-F238E27FC236}">
                  <a16:creationId xmlns:a16="http://schemas.microsoft.com/office/drawing/2014/main" id="{C98D2EDC-80B1-4B7C-A0F7-A7D7AA4F2C73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" name="Google Shape;789;p48">
            <a:extLst>
              <a:ext uri="{FF2B5EF4-FFF2-40B4-BE49-F238E27FC236}">
                <a16:creationId xmlns:a16="http://schemas.microsoft.com/office/drawing/2014/main" id="{75A6DB0F-E729-476E-86A8-C3DCECAD1178}"/>
              </a:ext>
            </a:extLst>
          </p:cNvPr>
          <p:cNvGrpSpPr/>
          <p:nvPr/>
        </p:nvGrpSpPr>
        <p:grpSpPr>
          <a:xfrm>
            <a:off x="352809" y="3080891"/>
            <a:ext cx="369505" cy="369505"/>
            <a:chOff x="2594050" y="1631825"/>
            <a:chExt cx="439625" cy="439625"/>
          </a:xfrm>
        </p:grpSpPr>
        <p:sp>
          <p:nvSpPr>
            <p:cNvPr id="42" name="Google Shape;790;p48">
              <a:extLst>
                <a:ext uri="{FF2B5EF4-FFF2-40B4-BE49-F238E27FC236}">
                  <a16:creationId xmlns:a16="http://schemas.microsoft.com/office/drawing/2014/main" id="{69B95F51-3DD1-4256-AFFB-F11090851975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791;p48">
              <a:extLst>
                <a:ext uri="{FF2B5EF4-FFF2-40B4-BE49-F238E27FC236}">
                  <a16:creationId xmlns:a16="http://schemas.microsoft.com/office/drawing/2014/main" id="{E8013F6C-87A5-4314-8448-699CCA4EF66F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792;p48">
              <a:extLst>
                <a:ext uri="{FF2B5EF4-FFF2-40B4-BE49-F238E27FC236}">
                  <a16:creationId xmlns:a16="http://schemas.microsoft.com/office/drawing/2014/main" id="{1C073087-B7EC-4E18-BAB6-7D5FC9A799B1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793;p48">
              <a:extLst>
                <a:ext uri="{FF2B5EF4-FFF2-40B4-BE49-F238E27FC236}">
                  <a16:creationId xmlns:a16="http://schemas.microsoft.com/office/drawing/2014/main" id="{2CC41821-493F-4B22-9A04-B2D77A1D0E0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oogle Shape;789;p48">
            <a:extLst>
              <a:ext uri="{FF2B5EF4-FFF2-40B4-BE49-F238E27FC236}">
                <a16:creationId xmlns:a16="http://schemas.microsoft.com/office/drawing/2014/main" id="{E88B6D68-C5D8-40D0-BFF4-37C46FDE387E}"/>
              </a:ext>
            </a:extLst>
          </p:cNvPr>
          <p:cNvGrpSpPr/>
          <p:nvPr/>
        </p:nvGrpSpPr>
        <p:grpSpPr>
          <a:xfrm>
            <a:off x="5361429" y="3080891"/>
            <a:ext cx="369505" cy="369505"/>
            <a:chOff x="2594050" y="1631825"/>
            <a:chExt cx="439625" cy="439625"/>
          </a:xfrm>
        </p:grpSpPr>
        <p:sp>
          <p:nvSpPr>
            <p:cNvPr id="47" name="Google Shape;790;p48">
              <a:extLst>
                <a:ext uri="{FF2B5EF4-FFF2-40B4-BE49-F238E27FC236}">
                  <a16:creationId xmlns:a16="http://schemas.microsoft.com/office/drawing/2014/main" id="{BD8B1841-A00C-4CAB-BAE4-CFF61A113C92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Google Shape;791;p48">
              <a:extLst>
                <a:ext uri="{FF2B5EF4-FFF2-40B4-BE49-F238E27FC236}">
                  <a16:creationId xmlns:a16="http://schemas.microsoft.com/office/drawing/2014/main" id="{F7070F15-0585-49E6-B900-3C086C2AC280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792;p48">
              <a:extLst>
                <a:ext uri="{FF2B5EF4-FFF2-40B4-BE49-F238E27FC236}">
                  <a16:creationId xmlns:a16="http://schemas.microsoft.com/office/drawing/2014/main" id="{0A3B78D1-0AB8-4636-9831-7FABA552FE3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793;p48">
              <a:extLst>
                <a:ext uri="{FF2B5EF4-FFF2-40B4-BE49-F238E27FC236}">
                  <a16:creationId xmlns:a16="http://schemas.microsoft.com/office/drawing/2014/main" id="{131FA975-0970-41DD-B4C4-0813A759CD3C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3202899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685800" y="1676342"/>
            <a:ext cx="743747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Source code: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https://github.com/sonnguyen129/deep-feature-rotation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213" y="2319074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b="1" dirty="0">
                <a:solidFill>
                  <a:schemeClr val="accent1"/>
                </a:solidFill>
              </a:rPr>
              <a:t>Image style transfer?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52D9-EA36-40C5-9188-23D7C6ED5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60" y="298133"/>
            <a:ext cx="8016949" cy="424881"/>
          </a:xfrm>
        </p:spPr>
        <p:txBody>
          <a:bodyPr/>
          <a:lstStyle/>
          <a:p>
            <a:pPr algn="ctr"/>
            <a:r>
              <a:rPr lang="en-US" sz="2800" dirty="0"/>
              <a:t>Image Style Transfer</a:t>
            </a:r>
          </a:p>
        </p:txBody>
      </p:sp>
      <p:sp>
        <p:nvSpPr>
          <p:cNvPr id="12" name="Google Shape;99;p15">
            <a:extLst>
              <a:ext uri="{FF2B5EF4-FFF2-40B4-BE49-F238E27FC236}">
                <a16:creationId xmlns:a16="http://schemas.microsoft.com/office/drawing/2014/main" id="{987A5BD9-9852-4CCE-9F53-78548509049C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E5F28E-BAC5-42EE-BA31-93CF5561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1" y="781049"/>
            <a:ext cx="8096208" cy="40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6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18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78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Approaches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0F8C3-C721-4CA8-BFDC-50839AA1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0" y="1010720"/>
            <a:ext cx="6638692" cy="4038748"/>
          </a:xfrm>
          <a:prstGeom prst="rect">
            <a:avLst/>
          </a:prstGeom>
        </p:spPr>
      </p:pic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1EC516A1-91C9-43CD-82B1-9A3458A5CFC4}"/>
              </a:ext>
            </a:extLst>
          </p:cNvPr>
          <p:cNvSpPr txBox="1">
            <a:spLocks/>
          </p:cNvSpPr>
          <p:nvPr/>
        </p:nvSpPr>
        <p:spPr>
          <a:xfrm>
            <a:off x="8415487" y="47028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58BD-E0FB-45E7-9935-32D347C514C6}"/>
              </a:ext>
            </a:extLst>
          </p:cNvPr>
          <p:cNvSpPr txBox="1"/>
          <p:nvPr/>
        </p:nvSpPr>
        <p:spPr>
          <a:xfrm>
            <a:off x="0" y="4189344"/>
            <a:ext cx="2328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[1] Image Style Transfer using convolutional neural network,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Gatys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CVPR 2016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E080FD-D70E-4186-9CE6-88C0D078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50" y="1010720"/>
            <a:ext cx="6638693" cy="4038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478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Approaches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0F8C3-C721-4CA8-BFDC-50839AA1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50" y="1010720"/>
            <a:ext cx="6638692" cy="40387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DF9D39-72CA-42D8-9EE5-7FFB6ED042BC}"/>
              </a:ext>
            </a:extLst>
          </p:cNvPr>
          <p:cNvSpPr/>
          <p:nvPr/>
        </p:nvSpPr>
        <p:spPr>
          <a:xfrm>
            <a:off x="0" y="3961923"/>
            <a:ext cx="1935126" cy="1169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2B4A7-7913-4488-A77A-E606B418CBD7}"/>
              </a:ext>
            </a:extLst>
          </p:cNvPr>
          <p:cNvSpPr txBox="1"/>
          <p:nvPr/>
        </p:nvSpPr>
        <p:spPr>
          <a:xfrm>
            <a:off x="148856" y="3973949"/>
            <a:ext cx="1786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one output can be generated for each content and style image pair</a:t>
            </a:r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2BAD3D60-451F-4FBA-ABE5-EC8EBC5502EC}"/>
              </a:ext>
            </a:extLst>
          </p:cNvPr>
          <p:cNvSpPr txBox="1">
            <a:spLocks/>
          </p:cNvSpPr>
          <p:nvPr/>
        </p:nvSpPr>
        <p:spPr>
          <a:xfrm>
            <a:off x="8446444" y="47028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9367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D1FC-E1EB-403B-A904-A59192C2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-43100"/>
            <a:ext cx="7571700" cy="702600"/>
          </a:xfrm>
        </p:spPr>
        <p:txBody>
          <a:bodyPr/>
          <a:lstStyle/>
          <a:p>
            <a:r>
              <a:rPr lang="en-US" dirty="0"/>
              <a:t>Previous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E67E0-2CA6-4C1D-A41E-465AE034A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AC5B-A959-4B9B-85D5-8959B4363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D134D-98F9-45A6-BA31-D081EF2F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500"/>
            <a:ext cx="7093294" cy="34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42711-1AB2-4A56-8AF5-DD1C743DA8F3}"/>
              </a:ext>
            </a:extLst>
          </p:cNvPr>
          <p:cNvSpPr txBox="1"/>
          <p:nvPr/>
        </p:nvSpPr>
        <p:spPr>
          <a:xfrm>
            <a:off x="106326" y="4749851"/>
            <a:ext cx="698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[1] Deep Correlation Multimodal Neural Style Transfer, Tuyen et al., IEEE Access</a:t>
            </a:r>
          </a:p>
        </p:txBody>
      </p:sp>
    </p:spTree>
    <p:extLst>
      <p:ext uri="{BB962C8B-B14F-4D97-AF65-F5344CB8AC3E}">
        <p14:creationId xmlns:p14="http://schemas.microsoft.com/office/powerpoint/2010/main" val="2579046980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</TotalTime>
  <Words>261</Words>
  <Application>Microsoft Office PowerPoint</Application>
  <PresentationFormat>On-screen Show (16:9)</PresentationFormat>
  <Paragraphs>89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Source Sans Pro</vt:lpstr>
      <vt:lpstr>Calibri</vt:lpstr>
      <vt:lpstr>Roboto Slab</vt:lpstr>
      <vt:lpstr>Cordelia template</vt:lpstr>
      <vt:lpstr>Deep Feature Rotation for Multimodal Image Style Transfer</vt:lpstr>
      <vt:lpstr>Outline</vt:lpstr>
      <vt:lpstr>1. Introduction</vt:lpstr>
      <vt:lpstr>PowerPoint Presentation</vt:lpstr>
      <vt:lpstr>Image Style Transfer</vt:lpstr>
      <vt:lpstr>2. Motivation</vt:lpstr>
      <vt:lpstr>Previous Approaches</vt:lpstr>
      <vt:lpstr>Previous Approaches</vt:lpstr>
      <vt:lpstr>Previous Approaches</vt:lpstr>
      <vt:lpstr>Previous Approaches</vt:lpstr>
      <vt:lpstr>Previous Approaches</vt:lpstr>
      <vt:lpstr>3. Proposed Method</vt:lpstr>
      <vt:lpstr>PowerPoint Presentation</vt:lpstr>
      <vt:lpstr>Illustration of Rotation Mechanism</vt:lpstr>
      <vt:lpstr>End-to-end style transfer model</vt:lpstr>
      <vt:lpstr>4. Experimental Results</vt:lpstr>
      <vt:lpstr>Qualitative Result</vt:lpstr>
      <vt:lpstr>Comparison with State-of-the-Art Methods</vt:lpstr>
      <vt:lpstr>PowerPoint Presentation</vt:lpstr>
      <vt:lpstr>PowerPoint Presentation</vt:lpstr>
      <vt:lpstr>5. Future Work</vt:lpstr>
      <vt:lpstr>Generate more diverse images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NGUYEN TRUONG SON 20185900</cp:lastModifiedBy>
  <cp:revision>16</cp:revision>
  <dcterms:modified xsi:type="dcterms:W3CDTF">2021-12-21T09:12:04Z</dcterms:modified>
</cp:coreProperties>
</file>